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331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84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gouv.fr/4536/diplome-national-du-breve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645920"/>
            <a:ext cx="5029200" cy="5029200"/>
          </a:xfrm>
          <a:prstGeom prst="ellipse">
            <a:avLst/>
          </a:prstGeom>
          <a:solidFill>
            <a:srgbClr val="222C5C"/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4846320"/>
            <a:ext cx="3657600" cy="36576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7373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2027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2194560"/>
            <a:ext cx="868680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Diplôme National</a:t>
            </a:r>
            <a:endParaRPr lang="en-US" sz="4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 Brevet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22960" y="4160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 err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épreuves</a:t>
            </a:r>
            <a:r>
              <a:rPr lang="en-US" sz="17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contrôle continu et attribution du diplôme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114800" y="6263640"/>
            <a:ext cx="7498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9AA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Collège de Maistre  —  élèves et familles de 3e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brevet en un coup d'œil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 épreuves obligatoires évaluent les candidats scolaires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121408" cy="3291840"/>
          </a:xfrm>
          <a:prstGeom prst="roundRect">
            <a:avLst>
              <a:gd name="adj" fmla="val 5172"/>
            </a:avLst>
          </a:prstGeom>
          <a:solidFill>
            <a:srgbClr val="F4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243584" y="210312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/>
          <p:nvPr/>
        </p:nvSpPr>
        <p:spPr>
          <a:xfrm>
            <a:off x="1243584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8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80" dirty="0"/>
          </a:p>
        </p:txBody>
      </p:sp>
      <p:sp>
        <p:nvSpPr>
          <p:cNvPr id="7" name="Text 5"/>
          <p:cNvSpPr/>
          <p:nvPr/>
        </p:nvSpPr>
        <p:spPr>
          <a:xfrm>
            <a:off x="685800" y="3017520"/>
            <a:ext cx="18470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Français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800" y="4389120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3h — écrit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34640" y="1783080"/>
            <a:ext cx="2121408" cy="3291840"/>
          </a:xfrm>
          <a:prstGeom prst="roundRect">
            <a:avLst>
              <a:gd name="adj" fmla="val 5172"/>
            </a:avLst>
          </a:prstGeom>
          <a:solidFill>
            <a:srgbClr val="F4F5FA"/>
          </a:solidFill>
          <a:ln/>
        </p:spPr>
      </p:sp>
      <p:sp>
        <p:nvSpPr>
          <p:cNvPr id="10" name="Shape 8"/>
          <p:cNvSpPr/>
          <p:nvPr/>
        </p:nvSpPr>
        <p:spPr>
          <a:xfrm>
            <a:off x="3529584" y="210312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1" name="Text 9"/>
          <p:cNvSpPr/>
          <p:nvPr/>
        </p:nvSpPr>
        <p:spPr>
          <a:xfrm>
            <a:off x="3529584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8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080" dirty="0"/>
          </a:p>
        </p:txBody>
      </p:sp>
      <p:sp>
        <p:nvSpPr>
          <p:cNvPr id="12" name="Text 10"/>
          <p:cNvSpPr/>
          <p:nvPr/>
        </p:nvSpPr>
        <p:spPr>
          <a:xfrm>
            <a:off x="2971800" y="3017520"/>
            <a:ext cx="18470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Mathématiques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971800" y="4389120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2h — écrit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120640" y="1783080"/>
            <a:ext cx="2121408" cy="3291840"/>
          </a:xfrm>
          <a:prstGeom prst="roundRect">
            <a:avLst>
              <a:gd name="adj" fmla="val 5172"/>
            </a:avLst>
          </a:prstGeom>
          <a:solidFill>
            <a:srgbClr val="F4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5815584" y="210312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6" name="Text 14"/>
          <p:cNvSpPr/>
          <p:nvPr/>
        </p:nvSpPr>
        <p:spPr>
          <a:xfrm>
            <a:off x="5815584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8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080" dirty="0"/>
          </a:p>
        </p:txBody>
      </p:sp>
      <p:sp>
        <p:nvSpPr>
          <p:cNvPr id="17" name="Text 15"/>
          <p:cNvSpPr/>
          <p:nvPr/>
        </p:nvSpPr>
        <p:spPr>
          <a:xfrm>
            <a:off x="5257800" y="3017520"/>
            <a:ext cx="18470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Histoire-géo. &amp; EMC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57800" y="4389120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2h — écrit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406640" y="1783080"/>
            <a:ext cx="2121408" cy="3291840"/>
          </a:xfrm>
          <a:prstGeom prst="roundRect">
            <a:avLst>
              <a:gd name="adj" fmla="val 5172"/>
            </a:avLst>
          </a:prstGeom>
          <a:solidFill>
            <a:srgbClr val="F4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1584" y="210312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21" name="Text 19"/>
          <p:cNvSpPr/>
          <p:nvPr/>
        </p:nvSpPr>
        <p:spPr>
          <a:xfrm>
            <a:off x="8101584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8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080" dirty="0"/>
          </a:p>
        </p:txBody>
      </p:sp>
      <p:sp>
        <p:nvSpPr>
          <p:cNvPr id="22" name="Text 20"/>
          <p:cNvSpPr/>
          <p:nvPr/>
        </p:nvSpPr>
        <p:spPr>
          <a:xfrm>
            <a:off x="7543800" y="3017520"/>
            <a:ext cx="18470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543800" y="4389120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1h — écrit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692640" y="1783080"/>
            <a:ext cx="2121408" cy="3291840"/>
          </a:xfrm>
          <a:prstGeom prst="roundRect">
            <a:avLst>
              <a:gd name="adj" fmla="val 5172"/>
            </a:avLst>
          </a:prstGeom>
          <a:solidFill>
            <a:srgbClr val="2F3C7E"/>
          </a:solidFill>
          <a:ln/>
        </p:spPr>
      </p:sp>
      <p:sp>
        <p:nvSpPr>
          <p:cNvPr id="25" name="Shape 23"/>
          <p:cNvSpPr/>
          <p:nvPr/>
        </p:nvSpPr>
        <p:spPr>
          <a:xfrm>
            <a:off x="10387584" y="2103120"/>
            <a:ext cx="731520" cy="73152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6" name="Text 24"/>
          <p:cNvSpPr/>
          <p:nvPr/>
        </p:nvSpPr>
        <p:spPr>
          <a:xfrm>
            <a:off x="10387584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8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080" dirty="0"/>
          </a:p>
        </p:txBody>
      </p:sp>
      <p:sp>
        <p:nvSpPr>
          <p:cNvPr id="27" name="Text 25"/>
          <p:cNvSpPr/>
          <p:nvPr/>
        </p:nvSpPr>
        <p:spPr>
          <a:xfrm>
            <a:off x="9829800" y="3017520"/>
            <a:ext cx="18470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Soutenance orale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829800" y="4389120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ou 25 min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48640" y="6172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écrits communs à tous les candidats  +  1 oral organisé par l'établissement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DNB • session 2027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7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Comment se calcule la note finale 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029200" cy="3246120"/>
          </a:xfrm>
          <a:prstGeom prst="roundRect">
            <a:avLst>
              <a:gd name="adj" fmla="val 3944"/>
            </a:avLst>
          </a:prstGeom>
          <a:solidFill>
            <a:srgbClr val="F4F5F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19456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40 %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914400" y="32461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 continu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3749040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Moyennes annuelles de</a:t>
            </a:r>
            <a:endParaRPr lang="en-US" sz="13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toutes les disciplines de 3e,</a:t>
            </a:r>
            <a:endParaRPr lang="en-US" sz="13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même coefficient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035040" y="1874520"/>
            <a:ext cx="5029200" cy="3246120"/>
          </a:xfrm>
          <a:prstGeom prst="roundRect">
            <a:avLst>
              <a:gd name="adj" fmla="val 3944"/>
            </a:avLst>
          </a:prstGeom>
          <a:solidFill>
            <a:srgbClr val="2F3C7E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0" y="219456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60 %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6400800" y="32461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Épreuves finales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00800" y="3749040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5 épreuves de fin</a:t>
            </a:r>
            <a:endParaRPr lang="en-US" sz="13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d'année (4 écrites + 1 orale),</a:t>
            </a:r>
            <a:endParaRPr lang="en-US" sz="13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notées sur 20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48640" y="5283200"/>
            <a:ext cx="10972800" cy="1346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d'attention : les élèves suivant un enseignement facultatif (LCA, LCE, chant choral…) gardent, en plus, le bénéfice des points supérieurs à 10 obtenus dans cet enseignement.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DNB • session 2027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7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détail des épreuves écrites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64240" cy="36576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9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Discipline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Contenu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Coeff.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Durée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Français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Texte littéraire (/50) • dictée (/10) • rédaction (/40), ramené sur 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Mathématiques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Automatismes (/6) • raisonnement et résolution de problème (/14)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Histoire-géo. &amp; EMC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Sous-épreuve HG (coeff. 1,5) + sous-épreuve EMC (coeff. 0,5)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 + 0,5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Sciences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disciplines parmi physique-chimie, SVT, technologie (/10 chacune)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22B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61722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épreuve est notée sur 20</a:t>
            </a:r>
            <a:r>
              <a:rPr lang="en-US" sz="1150" i="1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3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DNB • session 2027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7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3931920"/>
            <a:ext cx="4572000" cy="4572000"/>
          </a:xfrm>
          <a:prstGeom prst="ellipse">
            <a:avLst/>
          </a:prstGeom>
          <a:solidFill>
            <a:srgbClr val="222C5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L'épreuve orale de soutenance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présentation devant un jury, préparée tout au long du cycle 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640080" cy="64008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965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508760" y="19659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 quoi porte-t-elle 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508760" y="23774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objet d'étude de l'histoire des arts ou l'un des parcours éducatifs (Avenir, citoyen, santé, EAC).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3429000"/>
            <a:ext cx="640080" cy="64008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429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</a:t>
            </a:r>
            <a:endParaRPr lang="en-US" sz="1820" dirty="0"/>
          </a:p>
        </p:txBody>
      </p:sp>
      <p:sp>
        <p:nvSpPr>
          <p:cNvPr id="11" name="Text 9"/>
          <p:cNvSpPr/>
          <p:nvPr/>
        </p:nvSpPr>
        <p:spPr>
          <a:xfrm>
            <a:off x="1508760" y="34290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 durée ?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508760" y="384048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minutes si l'élève présente seul, 25 minutes si la présentation est collective.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4846320"/>
            <a:ext cx="640080" cy="64008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846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820" dirty="0"/>
          </a:p>
        </p:txBody>
      </p:sp>
      <p:sp>
        <p:nvSpPr>
          <p:cNvPr id="15" name="Text 13"/>
          <p:cNvSpPr/>
          <p:nvPr/>
        </p:nvSpPr>
        <p:spPr>
          <a:xfrm>
            <a:off x="1508760" y="48463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est-elle notée ?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508760" y="525780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Maîtrise du sujet (/12) + maîtrise de l'expression orale (/8), soit une note sur 20.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DNB • session 2027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7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L'attribution du diplôme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749040" cy="2103120"/>
          </a:xfrm>
          <a:prstGeom prst="roundRect">
            <a:avLst>
              <a:gd name="adj" fmla="val 6087"/>
            </a:avLst>
          </a:prstGeom>
          <a:solidFill>
            <a:srgbClr val="2F3C7E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41732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10/20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822960" y="24231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Moyenne finale nécessaire pour obtenir le brevet</a:t>
            </a:r>
            <a:endParaRPr lang="en-US" sz="12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(fin de la notation sur 800 points)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6949440" cy="502920"/>
          </a:xfrm>
          <a:prstGeom prst="roundRect">
            <a:avLst>
              <a:gd name="adj" fmla="val 14545"/>
            </a:avLst>
          </a:prstGeom>
          <a:solidFill>
            <a:srgbClr val="F4F5FA"/>
          </a:solidFill>
          <a:ln/>
        </p:spPr>
      </p:sp>
      <p:sp>
        <p:nvSpPr>
          <p:cNvPr id="7" name="Text 5"/>
          <p:cNvSpPr/>
          <p:nvPr/>
        </p:nvSpPr>
        <p:spPr>
          <a:xfrm>
            <a:off x="4892040" y="12344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Assez bien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0058400" y="12344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12/20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663440" y="1847088"/>
            <a:ext cx="6949440" cy="502920"/>
          </a:xfrm>
          <a:prstGeom prst="roundRect">
            <a:avLst>
              <a:gd name="adj" fmla="val 14545"/>
            </a:avLst>
          </a:prstGeom>
          <a:solidFill>
            <a:srgbClr val="F4F5FA"/>
          </a:solidFill>
          <a:ln/>
        </p:spPr>
      </p:sp>
      <p:sp>
        <p:nvSpPr>
          <p:cNvPr id="10" name="Text 8"/>
          <p:cNvSpPr/>
          <p:nvPr/>
        </p:nvSpPr>
        <p:spPr>
          <a:xfrm>
            <a:off x="4892040" y="1847088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058400" y="1847088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14/20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663440" y="2459736"/>
            <a:ext cx="6949440" cy="502920"/>
          </a:xfrm>
          <a:prstGeom prst="roundRect">
            <a:avLst>
              <a:gd name="adj" fmla="val 14545"/>
            </a:avLst>
          </a:prstGeom>
          <a:solidFill>
            <a:srgbClr val="F4F5FA"/>
          </a:solidFill>
          <a:ln/>
        </p:spPr>
      </p:sp>
      <p:sp>
        <p:nvSpPr>
          <p:cNvPr id="13" name="Text 11"/>
          <p:cNvSpPr/>
          <p:nvPr/>
        </p:nvSpPr>
        <p:spPr>
          <a:xfrm>
            <a:off x="4892040" y="2459736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Très bien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0058400" y="2459736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16/20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4663440" y="3072384"/>
            <a:ext cx="6949440" cy="502920"/>
          </a:xfrm>
          <a:prstGeom prst="roundRect">
            <a:avLst>
              <a:gd name="adj" fmla="val 14545"/>
            </a:avLst>
          </a:prstGeom>
          <a:solidFill>
            <a:srgbClr val="F4F5FA"/>
          </a:solidFill>
          <a:ln/>
        </p:spPr>
      </p:sp>
      <p:sp>
        <p:nvSpPr>
          <p:cNvPr id="16" name="Text 14"/>
          <p:cNvSpPr/>
          <p:nvPr/>
        </p:nvSpPr>
        <p:spPr>
          <a:xfrm>
            <a:off x="4892040" y="3072384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22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TB + félicitations du jury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10058400" y="3072384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5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18/20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DNB • session 2027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645920"/>
            <a:ext cx="4572000" cy="4572000"/>
          </a:xfrm>
          <a:prstGeom prst="ellipse">
            <a:avLst/>
          </a:prstGeom>
          <a:solidFill>
            <a:srgbClr val="222C5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À retenir pour la session 2027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2606040" cy="1371600"/>
          </a:xfrm>
          <a:prstGeom prst="roundRect">
            <a:avLst>
              <a:gd name="adj" fmla="val 6667"/>
            </a:avLst>
          </a:prstGeom>
          <a:solidFill>
            <a:srgbClr val="222C5C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1907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Jeu. 24 juin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402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Français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429000" y="1554480"/>
            <a:ext cx="2606040" cy="1371600"/>
          </a:xfrm>
          <a:prstGeom prst="roundRect">
            <a:avLst>
              <a:gd name="adj" fmla="val 6667"/>
            </a:avLst>
          </a:prstGeom>
          <a:solidFill>
            <a:srgbClr val="222C5C"/>
          </a:solidFill>
          <a:ln/>
        </p:spPr>
      </p:sp>
      <p:sp>
        <p:nvSpPr>
          <p:cNvPr id="8" name="Text 6"/>
          <p:cNvSpPr/>
          <p:nvPr/>
        </p:nvSpPr>
        <p:spPr>
          <a:xfrm>
            <a:off x="3611880" y="171907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Ven. 25 juin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11880" y="22402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Histoire-géo. &amp; EMC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17920" y="1554480"/>
            <a:ext cx="2606040" cy="1371600"/>
          </a:xfrm>
          <a:prstGeom prst="roundRect">
            <a:avLst>
              <a:gd name="adj" fmla="val 6667"/>
            </a:avLst>
          </a:prstGeom>
          <a:solidFill>
            <a:srgbClr val="222C5C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0" y="171907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Lun. 28 juin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0" y="22402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Sciences et mathématiques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06840" y="1554480"/>
            <a:ext cx="2606040" cy="1371600"/>
          </a:xfrm>
          <a:prstGeom prst="roundRect">
            <a:avLst>
              <a:gd name="adj" fmla="val 6667"/>
            </a:avLst>
          </a:prstGeom>
          <a:solidFill>
            <a:schemeClr val="accent5">
              <a:lumMod val="75000"/>
            </a:schemeClr>
          </a:solidFill>
          <a:ln/>
        </p:spPr>
      </p:sp>
      <p:sp>
        <p:nvSpPr>
          <p:cNvPr id="14" name="Text 12"/>
          <p:cNvSpPr/>
          <p:nvPr/>
        </p:nvSpPr>
        <p:spPr>
          <a:xfrm>
            <a:off x="9189720" y="171907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</a:t>
            </a:r>
            <a:r>
              <a:rPr lang="en-US" sz="1600" b="1" dirty="0" err="1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juin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189720" y="22402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cs typeface="Calibri" pitchFamily="34" charset="-120"/>
              </a:rPr>
              <a:t>Oral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3200400"/>
            <a:ext cx="10515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9AA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Résultats : début juillet,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1" dirty="0" err="1">
                <a:solidFill>
                  <a:srgbClr val="9AA6D8"/>
                </a:solidFill>
                <a:latin typeface="Calibri" pitchFamily="34" charset="0"/>
                <a:cs typeface="Calibri" pitchFamily="34" charset="-120"/>
              </a:rPr>
              <a:t>Cérémonie</a:t>
            </a:r>
            <a:r>
              <a:rPr lang="en-US" i="1" dirty="0">
                <a:solidFill>
                  <a:srgbClr val="9AA6D8"/>
                </a:solidFill>
                <a:latin typeface="Calibri" pitchFamily="34" charset="0"/>
                <a:cs typeface="Calibri" pitchFamily="34" charset="-120"/>
              </a:rPr>
              <a:t>  </a:t>
            </a:r>
            <a:r>
              <a:rPr lang="en-US" i="1" dirty="0" err="1">
                <a:solidFill>
                  <a:srgbClr val="9AA6D8"/>
                </a:solidFill>
                <a:latin typeface="Calibri" pitchFamily="34" charset="0"/>
                <a:cs typeface="Calibri" pitchFamily="34" charset="-120"/>
              </a:rPr>
              <a:t>républicaine</a:t>
            </a:r>
            <a:r>
              <a:rPr lang="en-US" i="1" dirty="0">
                <a:solidFill>
                  <a:srgbClr val="9AA6D8"/>
                </a:solidFill>
                <a:latin typeface="Calibri" pitchFamily="34" charset="0"/>
                <a:cs typeface="Calibri" pitchFamily="34" charset="-120"/>
              </a:rPr>
              <a:t>  de remise des </a:t>
            </a:r>
            <a:r>
              <a:rPr lang="en-US" i="1" dirty="0" err="1">
                <a:solidFill>
                  <a:srgbClr val="9AA6D8"/>
                </a:solidFill>
                <a:latin typeface="Calibri" pitchFamily="34" charset="0"/>
                <a:cs typeface="Calibri" pitchFamily="34" charset="-120"/>
              </a:rPr>
              <a:t>diplômes</a:t>
            </a:r>
            <a:r>
              <a:rPr lang="en-US" i="1" dirty="0">
                <a:solidFill>
                  <a:srgbClr val="9AA6D8"/>
                </a:solidFill>
                <a:latin typeface="Calibri" pitchFamily="34" charset="0"/>
                <a:cs typeface="Calibri" pitchFamily="34" charset="-120"/>
              </a:rPr>
              <a:t> : </a:t>
            </a:r>
            <a:r>
              <a:rPr lang="en-US" i="1" dirty="0" err="1">
                <a:solidFill>
                  <a:srgbClr val="9AA6D8"/>
                </a:solidFill>
                <a:latin typeface="Calibri" pitchFamily="34" charset="0"/>
                <a:cs typeface="Calibri" pitchFamily="34" charset="-120"/>
              </a:rPr>
              <a:t>novembre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640080" y="3886200"/>
            <a:ext cx="10881360" cy="0"/>
          </a:xfrm>
          <a:prstGeom prst="line">
            <a:avLst/>
          </a:prstGeom>
          <a:noFill/>
          <a:ln w="12700">
            <a:solidFill>
              <a:srgbClr val="3A458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114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aller plus loin, le site official :</a:t>
            </a:r>
            <a:endParaRPr lang="en-US" sz="1500" dirty="0"/>
          </a:p>
        </p:txBody>
      </p:sp>
      <p:sp>
        <p:nvSpPr>
          <p:cNvPr id="19" name="Text 17">
            <a:hlinkClick r:id="rId3"/>
          </p:cNvPr>
          <p:cNvSpPr/>
          <p:nvPr/>
        </p:nvSpPr>
        <p:spPr>
          <a:xfrm>
            <a:off x="640079" y="4526280"/>
            <a:ext cx="8115993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u="sng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eduscol.education.gouv.fr — rubrique « Diplôme national du brevet 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" y="5577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Merci de votre attention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DNB • session 2027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499</Words>
  <Application>Microsoft Office PowerPoint</Application>
  <PresentationFormat>Grand écran</PresentationFormat>
  <Paragraphs>113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DNB Session 2027</dc:title>
  <dc:subject>PptxGenJS Presentation</dc:subject>
  <dc:creator>Collège de Maistre</dc:creator>
  <cp:lastModifiedBy>principal</cp:lastModifiedBy>
  <cp:revision>4</cp:revision>
  <dcterms:created xsi:type="dcterms:W3CDTF">2026-09-23T08:59:25Z</dcterms:created>
  <dcterms:modified xsi:type="dcterms:W3CDTF">2026-09-23T09:31:36Z</dcterms:modified>
</cp:coreProperties>
</file>