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111" d="100"/>
          <a:sy n="111" d="100"/>
        </p:scale>
        <p:origin x="77" y="187"/>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13/03/2025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13/03/2025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13/03/2025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13/03/2025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13/03/2025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13/03/2025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13/03/2025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13/03/2025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13/03/2025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13/03/2025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13/03/2025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13/03/2025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13/03/2025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13/03/2025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latin typeface="+mj-lt"/>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endParaRPr>
          </a:p>
          <a:p>
            <a:pPr lvl="0" defTabSz="914378">
              <a:lnSpc>
                <a:spcPct val="90000"/>
              </a:lnSpc>
              <a:spcAft>
                <a:spcPts val="0"/>
              </a:spcAft>
            </a:pPr>
            <a:r>
              <a:rPr lang="fr-FR" sz="3250" b="1" cap="all" dirty="0">
                <a:solidFill>
                  <a:srgbClr val="00006D"/>
                </a:solidFill>
              </a:rPr>
              <a:t>Service en ligne orientation</a:t>
            </a:r>
          </a:p>
          <a:p>
            <a:pPr lvl="0" defTabSz="914378">
              <a:lnSpc>
                <a:spcPct val="90000"/>
              </a:lnSpc>
              <a:spcAft>
                <a:spcPts val="0"/>
              </a:spcAft>
            </a:pPr>
            <a:endParaRPr lang="fr-FR" sz="3250" b="1" cap="all" dirty="0">
              <a:solidFill>
                <a:srgbClr val="00006D"/>
              </a:solidFill>
            </a:endParaRPr>
          </a:p>
          <a:p>
            <a:pPr marL="0" lvl="1" indent="0" defTabSz="914378">
              <a:spcBef>
                <a:spcPts val="500"/>
              </a:spcBef>
              <a:spcAft>
                <a:spcPts val="0"/>
              </a:spcAft>
              <a:buNone/>
            </a:pPr>
            <a:r>
              <a:rPr lang="fr-FR" sz="2800" b="1" dirty="0">
                <a:solidFill>
                  <a:srgbClr val="00006D"/>
                </a:solidFill>
              </a:rPr>
              <a:t>Comment </a:t>
            </a:r>
            <a:r>
              <a:rPr lang="fr-FR" sz="2800" b="1" dirty="0" smtClean="0">
                <a:solidFill>
                  <a:srgbClr val="00006D"/>
                </a:solidFill>
              </a:rPr>
              <a:t>effectuer ses démarches d’orientation </a:t>
            </a:r>
            <a:r>
              <a:rPr lang="fr-FR" sz="2800" b="1" dirty="0">
                <a:solidFill>
                  <a:srgbClr val="00006D"/>
                </a:solidFill>
              </a:rPr>
              <a:t>après la </a:t>
            </a:r>
            <a:r>
              <a:rPr lang="fr-FR" sz="2800" b="1" dirty="0" smtClean="0">
                <a:solidFill>
                  <a:srgbClr val="00006D"/>
                </a:solidFill>
              </a:rPr>
              <a:t>3</a:t>
            </a:r>
            <a:r>
              <a:rPr lang="fr-FR" sz="2800" b="1" baseline="30000" dirty="0" smtClean="0">
                <a:solidFill>
                  <a:srgbClr val="00006D"/>
                </a:solidFill>
              </a:rPr>
              <a:t>e</a:t>
            </a:r>
            <a:r>
              <a:rPr lang="fr-FR" sz="2800" b="1" dirty="0" smtClean="0">
                <a:solidFill>
                  <a:srgbClr val="00006D"/>
                </a:solidFill>
              </a:rPr>
              <a:t> ?</a:t>
            </a:r>
            <a:endParaRPr lang="fr-FR" sz="2800" b="1" dirty="0">
              <a:solidFill>
                <a:srgbClr val="00006D"/>
              </a:solidFill>
            </a:endParaRP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j-lt"/>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j-lt"/>
              </a:rPr>
              <a:t>Formulez vos demandes</a:t>
            </a:r>
          </a:p>
        </p:txBody>
      </p:sp>
      <p:sp>
        <p:nvSpPr>
          <p:cNvPr id="8" name="Titre 8"/>
          <p:cNvSpPr>
            <a:spLocks noGrp="1"/>
          </p:cNvSpPr>
          <p:nvPr>
            <p:ph type="title" idx="4294967295"/>
          </p:nvPr>
        </p:nvSpPr>
        <p:spPr>
          <a:xfrm>
            <a:off x="287056" y="3083666"/>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rPr>
              <a:t>Formulez vos demandes à partir du lundi 5 mai et jusqu’au lundi 26 mai.</a:t>
            </a:r>
            <a:br>
              <a:rPr lang="fr-FR" sz="1600" dirty="0">
                <a:solidFill>
                  <a:schemeClr val="tx2">
                    <a:lumMod val="75000"/>
                  </a:schemeClr>
                </a:solidFill>
              </a:rPr>
            </a:br>
            <a:r>
              <a:rPr lang="fr-FR" sz="1600" dirty="0">
                <a:solidFill>
                  <a:schemeClr val="tx2">
                    <a:lumMod val="75000"/>
                  </a:schemeClr>
                </a:solidFill>
              </a:rPr>
              <a:t/>
            </a:r>
            <a:br>
              <a:rPr lang="fr-FR" sz="1600" dirty="0">
                <a:solidFill>
                  <a:schemeClr val="tx2">
                    <a:lumMod val="75000"/>
                  </a:schemeClr>
                </a:solidFill>
              </a:rPr>
            </a:br>
            <a:r>
              <a:rPr lang="fr-FR" sz="1600" dirty="0">
                <a:solidFill>
                  <a:schemeClr val="tx2">
                    <a:lumMod val="75000"/>
                  </a:schemeClr>
                </a:solidFill>
              </a:rPr>
              <a:t>Vous pouvez accéder directement aux offres de seconde générale et technologique correspondant à votre lycée de secteur ou explorer les formation</a:t>
            </a:r>
            <a:r>
              <a:rPr lang="fr-FR" sz="1600" dirty="0">
                <a:solidFill>
                  <a:srgbClr val="00006D"/>
                </a:solidFill>
              </a:rPr>
              <a:t>s </a:t>
            </a:r>
            <a:r>
              <a:rPr lang="fr-FR" sz="1600" dirty="0">
                <a:solidFill>
                  <a:schemeClr val="tx2">
                    <a:lumMod val="75000"/>
                  </a:schemeClr>
                </a:solidFill>
              </a:rPr>
              <a:t>professionnelles par domaines.</a:t>
            </a:r>
            <a:br>
              <a:rPr lang="fr-FR" sz="1600" dirty="0">
                <a:solidFill>
                  <a:schemeClr val="tx2">
                    <a:lumMod val="75000"/>
                  </a:schemeClr>
                </a:solidFill>
              </a:rPr>
            </a:br>
            <a:r>
              <a:rPr lang="fr-FR" sz="1600" dirty="0">
                <a:solidFill>
                  <a:schemeClr val="tx2">
                    <a:lumMod val="75000"/>
                  </a:schemeClr>
                </a:solidFill>
              </a:rPr>
              <a:t/>
            </a:r>
            <a:br>
              <a:rPr lang="fr-FR" sz="1600" dirty="0">
                <a:solidFill>
                  <a:schemeClr val="tx2">
                    <a:lumMod val="75000"/>
                  </a:schemeClr>
                </a:solidFill>
              </a:rPr>
            </a:br>
            <a:r>
              <a:rPr lang="fr-FR" sz="1600" dirty="0">
                <a:solidFill>
                  <a:schemeClr val="tx2">
                    <a:lumMod val="75000"/>
                  </a:schemeClr>
                </a:solidFill>
              </a:rPr>
              <a:t>Un seul des représentants légaux de l’élève peut faire la saisie des demandes.</a:t>
            </a:r>
            <a:br>
              <a:rPr lang="fr-FR" sz="1600" dirty="0">
                <a:solidFill>
                  <a:schemeClr val="tx2">
                    <a:lumMod val="75000"/>
                  </a:schemeClr>
                </a:solidFill>
              </a:rPr>
            </a:br>
            <a:r>
              <a:rPr lang="fr-FR" sz="1600" dirty="0">
                <a:solidFill>
                  <a:schemeClr val="tx2">
                    <a:lumMod val="75000"/>
                  </a:schemeClr>
                </a:solidFill>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pPr algn="ctr"/>
            <a:r>
              <a:rPr lang="fr-FR" sz="3200" b="1" dirty="0">
                <a:solidFill>
                  <a:schemeClr val="bg1"/>
                </a:solidFill>
              </a:rPr>
              <a:t>Enregistrez vos demandes</a:t>
            </a:r>
            <a:endParaRPr lang="fr-FR" sz="2400" dirty="0">
              <a:solidFill>
                <a:schemeClr val="bg1"/>
              </a:solidFill>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j-lt"/>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rPr>
              <a:t>Vous devez enregistrer vos demandes pour qu’elles soient </a:t>
            </a:r>
            <a:r>
              <a:rPr lang="fr-FR" sz="1600" dirty="0">
                <a:solidFill>
                  <a:srgbClr val="00006D"/>
                </a:solidFill>
              </a:rPr>
              <a:t>prises en compte </a:t>
            </a:r>
            <a:r>
              <a:rPr lang="fr-FR" sz="1600" dirty="0">
                <a:solidFill>
                  <a:schemeClr val="tx2">
                    <a:lumMod val="75000"/>
                  </a:schemeClr>
                </a:solidFill>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rPr>
              <a:t/>
            </a:r>
            <a:br>
              <a:rPr lang="fr-FR" sz="1400" dirty="0">
                <a:solidFill>
                  <a:schemeClr val="tx2">
                    <a:lumMod val="75000"/>
                  </a:schemeClr>
                </a:solidFill>
              </a:rPr>
            </a:br>
            <a:r>
              <a:rPr lang="fr-FR" sz="1400" dirty="0">
                <a:solidFill>
                  <a:schemeClr val="tx2">
                    <a:lumMod val="75000"/>
                  </a:schemeClr>
                </a:solidFill>
              </a:rPr>
              <a:t>Chaque demande peut être supprimée et l’ordre </a:t>
            </a:r>
            <a:r>
              <a:rPr lang="fr-FR" sz="1400" dirty="0">
                <a:solidFill>
                  <a:srgbClr val="00006D"/>
                </a:solidFill>
              </a:rPr>
              <a:t>de préférence changé.</a:t>
            </a:r>
            <a:br>
              <a:rPr lang="fr-FR" sz="1400" dirty="0">
                <a:solidFill>
                  <a:srgbClr val="00006D"/>
                </a:solidFill>
              </a:rPr>
            </a:br>
            <a:r>
              <a:rPr lang="fr-FR" sz="1400" dirty="0">
                <a:solidFill>
                  <a:srgbClr val="00006D"/>
                </a:solidFill>
              </a:rPr>
              <a:t> </a:t>
            </a:r>
            <a:br>
              <a:rPr lang="fr-FR" sz="1400" dirty="0">
                <a:solidFill>
                  <a:srgbClr val="00006D"/>
                </a:solidFill>
              </a:rPr>
            </a:br>
            <a:r>
              <a:rPr lang="fr-FR" sz="1400" dirty="0">
                <a:solidFill>
                  <a:srgbClr val="00006D"/>
                </a:solidFill>
              </a:rPr>
              <a:t>Une fois enregistrées, vos demandes sont envoyées :</a:t>
            </a:r>
            <a:br>
              <a:rPr lang="fr-FR" sz="1400" dirty="0">
                <a:solidFill>
                  <a:srgbClr val="00006D"/>
                </a:solidFill>
              </a:rPr>
            </a:br>
            <a:r>
              <a:rPr lang="fr-FR" sz="1400" dirty="0">
                <a:solidFill>
                  <a:srgbClr val="00006D"/>
                </a:solidFill>
              </a:rPr>
              <a:t>- </a:t>
            </a:r>
            <a:r>
              <a:rPr lang="fr-FR" sz="1400" dirty="0" smtClean="0">
                <a:solidFill>
                  <a:srgbClr val="00006D"/>
                </a:solidFill>
              </a:rPr>
              <a:t> à </a:t>
            </a:r>
            <a:r>
              <a:rPr lang="fr-FR" sz="1400" dirty="0">
                <a:solidFill>
                  <a:srgbClr val="00006D"/>
                </a:solidFill>
              </a:rPr>
              <a:t>l’établissement pour que le conseil de classe examine les choix d’orientation ;</a:t>
            </a:r>
            <a:br>
              <a:rPr lang="fr-FR" sz="1400" dirty="0">
                <a:solidFill>
                  <a:srgbClr val="00006D"/>
                </a:solidFill>
              </a:rPr>
            </a:br>
            <a:r>
              <a:rPr lang="fr-FR" sz="1400" dirty="0" smtClean="0">
                <a:solidFill>
                  <a:srgbClr val="00006D"/>
                </a:solidFill>
              </a:rPr>
              <a:t>-  </a:t>
            </a:r>
            <a:r>
              <a:rPr lang="fr-FR" sz="1400" dirty="0">
                <a:solidFill>
                  <a:srgbClr val="00006D"/>
                </a:solidFill>
              </a:rPr>
              <a:t>à l’académie pour traiter l’admission.</a:t>
            </a:r>
            <a:br>
              <a:rPr lang="fr-FR" sz="1400" dirty="0">
                <a:solidFill>
                  <a:srgbClr val="00006D"/>
                </a:solidFill>
              </a:rPr>
            </a:br>
            <a:r>
              <a:rPr lang="fr-FR" sz="1400" dirty="0">
                <a:solidFill>
                  <a:schemeClr val="tx2">
                    <a:lumMod val="75000"/>
                  </a:schemeClr>
                </a:solidFill>
              </a:rPr>
              <a:t/>
            </a:r>
            <a:br>
              <a:rPr lang="fr-FR" sz="1400" dirty="0">
                <a:solidFill>
                  <a:schemeClr val="tx2">
                    <a:lumMod val="75000"/>
                  </a:schemeClr>
                </a:solidFill>
              </a:rPr>
            </a:br>
            <a:r>
              <a:rPr lang="fr-FR" sz="1400" dirty="0">
                <a:solidFill>
                  <a:schemeClr val="tx2">
                    <a:lumMod val="75000"/>
                  </a:schemeClr>
                </a:solidFill>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j-lt"/>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8" name="Titre 8"/>
          <p:cNvSpPr>
            <a:spLocks noGrp="1"/>
          </p:cNvSpPr>
          <p:nvPr>
            <p:ph type="title" idx="4294967295"/>
          </p:nvPr>
        </p:nvSpPr>
        <p:spPr>
          <a:xfrm>
            <a:off x="337436" y="3795886"/>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rPr>
              <a:t>Les choix d’orientation sont </a:t>
            </a:r>
            <a:r>
              <a:rPr lang="fr-FR" sz="1400" dirty="0">
                <a:solidFill>
                  <a:srgbClr val="00006D"/>
                </a:solidFill>
              </a:rPr>
              <a:t>déduits de </a:t>
            </a:r>
            <a:r>
              <a:rPr lang="fr-FR" sz="1400" dirty="0">
                <a:solidFill>
                  <a:schemeClr val="tx2">
                    <a:lumMod val="75000"/>
                  </a:schemeClr>
                </a:solidFill>
              </a:rPr>
              <a:t>vos demandes.</a:t>
            </a:r>
            <a:br>
              <a:rPr lang="fr-FR" sz="1400" dirty="0">
                <a:solidFill>
                  <a:schemeClr val="tx2">
                    <a:lumMod val="75000"/>
                  </a:schemeClr>
                </a:solidFill>
              </a:rPr>
            </a:br>
            <a:r>
              <a:rPr lang="fr-FR" sz="1400" dirty="0">
                <a:solidFill>
                  <a:schemeClr val="tx2">
                    <a:lumMod val="75000"/>
                  </a:schemeClr>
                </a:solidFill>
              </a:rPr>
              <a:t>Dans cet exemple, le conseil de classe sera informé d’un choix d’orientation en 1</a:t>
            </a:r>
            <a:r>
              <a:rPr lang="fr-FR" sz="1400" baseline="30000" dirty="0">
                <a:solidFill>
                  <a:schemeClr val="tx2">
                    <a:lumMod val="75000"/>
                  </a:schemeClr>
                </a:solidFill>
              </a:rPr>
              <a:t>re</a:t>
            </a:r>
            <a:r>
              <a:rPr lang="fr-FR" sz="1400" dirty="0">
                <a:solidFill>
                  <a:schemeClr val="tx2">
                    <a:lumMod val="75000"/>
                  </a:schemeClr>
                </a:solidFill>
              </a:rPr>
              <a:t> année de CAP et en 2</a:t>
            </a:r>
            <a:r>
              <a:rPr lang="fr-FR" sz="1400" baseline="30000" dirty="0">
                <a:solidFill>
                  <a:schemeClr val="tx2">
                    <a:lumMod val="75000"/>
                  </a:schemeClr>
                </a:solidFill>
              </a:rPr>
              <a:t>de</a:t>
            </a:r>
            <a:r>
              <a:rPr lang="fr-FR" sz="1400" dirty="0">
                <a:solidFill>
                  <a:schemeClr val="tx2">
                    <a:lumMod val="75000"/>
                  </a:schemeClr>
                </a:solidFill>
              </a:rPr>
              <a:t> professionnelle.</a:t>
            </a:r>
            <a:br>
              <a:rPr lang="fr-FR" sz="1400" dirty="0">
                <a:solidFill>
                  <a:schemeClr val="tx2">
                    <a:lumMod val="75000"/>
                  </a:schemeClr>
                </a:solidFill>
              </a:rPr>
            </a:br>
            <a:r>
              <a:rPr lang="fr-FR" sz="1400" dirty="0">
                <a:solidFill>
                  <a:schemeClr val="tx2">
                    <a:lumMod val="75000"/>
                  </a:schemeClr>
                </a:solidFill>
              </a:rPr>
              <a:t/>
            </a:r>
            <a:br>
              <a:rPr lang="fr-FR" sz="1400" dirty="0">
                <a:solidFill>
                  <a:schemeClr val="tx2">
                    <a:lumMod val="75000"/>
                  </a:schemeClr>
                </a:solidFill>
              </a:rPr>
            </a:br>
            <a:r>
              <a:rPr lang="fr-FR" sz="1400" dirty="0">
                <a:solidFill>
                  <a:schemeClr val="tx2">
                    <a:lumMod val="75000"/>
                  </a:schemeClr>
                </a:solidFill>
              </a:rPr>
              <a:t>Le récapitulatif de vos demandes vous est transmis par courriel ainsi qu’aux autres représentants légaux de l’élève.</a:t>
            </a:r>
            <a:br>
              <a:rPr lang="fr-FR" sz="1400" dirty="0">
                <a:solidFill>
                  <a:schemeClr val="tx2">
                    <a:lumMod val="75000"/>
                  </a:schemeClr>
                </a:solidFill>
              </a:rPr>
            </a:br>
            <a:endParaRPr lang="fr-FR" sz="1400" dirty="0">
              <a:solidFill>
                <a:schemeClr val="tx2">
                  <a:lumMod val="75000"/>
                </a:schemeClr>
              </a:solidFill>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j-lt"/>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j-lt"/>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rPr>
              <a:t>Le conseil de classe étudie vos choix d’orientation et il y répond par une ou plusieurs propositions d’orientation.</a:t>
            </a:r>
            <a:r>
              <a:rPr lang="fr-FR" sz="1600" dirty="0">
                <a:solidFill>
                  <a:srgbClr val="FF0000"/>
                </a:solidFill>
              </a:rPr>
              <a:t> </a:t>
            </a:r>
            <a:r>
              <a:rPr lang="fr-FR" sz="1600" dirty="0">
                <a:solidFill>
                  <a:srgbClr val="00006D"/>
                </a:solidFill>
              </a:rPr>
              <a:t>Vous consultez ces propositions dans le service en ligne.</a:t>
            </a:r>
            <a:br>
              <a:rPr lang="fr-FR" sz="1600" dirty="0">
                <a:solidFill>
                  <a:srgbClr val="00006D"/>
                </a:solidFill>
              </a:rPr>
            </a:br>
            <a:r>
              <a:rPr lang="fr-FR" sz="1600" dirty="0">
                <a:solidFill>
                  <a:srgbClr val="00006D"/>
                </a:solidFill>
              </a:rPr>
              <a:t/>
            </a:r>
            <a:br>
              <a:rPr lang="fr-FR" sz="1600" dirty="0">
                <a:solidFill>
                  <a:srgbClr val="00006D"/>
                </a:solidFill>
              </a:rPr>
            </a:br>
            <a:r>
              <a:rPr lang="fr-FR" sz="1600" dirty="0">
                <a:solidFill>
                  <a:srgbClr val="00006D"/>
                </a:solidFill>
              </a:rPr>
              <a:t>Si vous n’obtenez pas une proposition d’orientation dans la voie correspondant à une formation que vous avez demandée, vous ne pourrez pas y être admis.</a:t>
            </a:r>
            <a:br>
              <a:rPr lang="fr-FR" sz="1600" dirty="0">
                <a:solidFill>
                  <a:srgbClr val="00006D"/>
                </a:solidFill>
              </a:rPr>
            </a:br>
            <a:r>
              <a:rPr lang="fr-FR" sz="1600" dirty="0">
                <a:solidFill>
                  <a:srgbClr val="00006D"/>
                </a:solidFill>
              </a:rPr>
              <a:t/>
            </a:r>
            <a:br>
              <a:rPr lang="fr-FR" sz="1600" dirty="0">
                <a:solidFill>
                  <a:srgbClr val="00006D"/>
                </a:solidFill>
              </a:rPr>
            </a:br>
            <a:r>
              <a:rPr lang="fr-FR" sz="1600" dirty="0">
                <a:solidFill>
                  <a:schemeClr val="tx2">
                    <a:lumMod val="75000"/>
                  </a:schemeClr>
                </a:solidFill>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rPr>
            </a:br>
            <a:r>
              <a:rPr lang="fr-FR" sz="1600" dirty="0">
                <a:solidFill>
                  <a:schemeClr val="tx2">
                    <a:lumMod val="75000"/>
                  </a:schemeClr>
                </a:solidFill>
              </a:rPr>
              <a:t/>
            </a:r>
            <a:br>
              <a:rPr lang="fr-FR" sz="1600" dirty="0">
                <a:solidFill>
                  <a:schemeClr val="tx2">
                    <a:lumMod val="75000"/>
                  </a:schemeClr>
                </a:solidFill>
              </a:rPr>
            </a:br>
            <a:r>
              <a:rPr lang="fr-FR" sz="1600" dirty="0">
                <a:solidFill>
                  <a:schemeClr val="tx2">
                    <a:lumMod val="75000"/>
                  </a:schemeClr>
                </a:solidFill>
              </a:rPr>
              <a:t>L’affectation au lycée tient donc compte de la décision d’orientation du conseil de classe, ainsi que du nombre de places disponibles dans chaque offre de formation.</a:t>
            </a:r>
            <a:br>
              <a:rPr lang="fr-FR" sz="1600" dirty="0">
                <a:solidFill>
                  <a:schemeClr val="tx2">
                    <a:lumMod val="75000"/>
                  </a:schemeClr>
                </a:solidFill>
              </a:rPr>
            </a:br>
            <a:r>
              <a:rPr lang="fr-FR" sz="1600" dirty="0">
                <a:solidFill>
                  <a:schemeClr val="tx2">
                    <a:lumMod val="75000"/>
                  </a:schemeClr>
                </a:solidFill>
              </a:rPr>
              <a:t/>
            </a:r>
            <a:br>
              <a:rPr lang="fr-FR" sz="1600" dirty="0">
                <a:solidFill>
                  <a:schemeClr val="tx2">
                    <a:lumMod val="75000"/>
                  </a:schemeClr>
                </a:solidFill>
              </a:rPr>
            </a:br>
            <a:r>
              <a:rPr lang="fr-FR" sz="1600" dirty="0">
                <a:solidFill>
                  <a:schemeClr val="tx2">
                    <a:lumMod val="75000"/>
                  </a:schemeClr>
                </a:solidFill>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j-lt"/>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j-lt"/>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latin typeface="+mj-lt"/>
            </a:endParaRPr>
          </a:p>
          <a:p>
            <a:r>
              <a:rPr lang="fr-FR" sz="3200" b="1" dirty="0">
                <a:solidFill>
                  <a:schemeClr val="bg1"/>
                </a:solidFill>
                <a:latin typeface="+mj-lt"/>
              </a:rPr>
              <a:t>Connectez vous au service en ligne Orientation</a:t>
            </a:r>
          </a:p>
          <a:p>
            <a:endParaRPr lang="fr-FR" sz="3200" b="1" dirty="0">
              <a:solidFill>
                <a:schemeClr val="bg1"/>
              </a:solidFill>
              <a:latin typeface="+mj-lt"/>
            </a:endParaRPr>
          </a:p>
          <a:p>
            <a:r>
              <a:rPr lang="fr-FR" sz="2400" b="1" dirty="0">
                <a:solidFill>
                  <a:schemeClr val="bg1"/>
                </a:solidFill>
                <a:latin typeface="+mj-lt"/>
              </a:rPr>
              <a:t>Compatible avec tous types de supports, tablettes,    smartphones, ordinateurs</a:t>
            </a:r>
          </a:p>
          <a:p>
            <a:endParaRPr lang="fr-FR" sz="2400" b="1" dirty="0">
              <a:solidFill>
                <a:schemeClr val="bg1"/>
              </a:solidFill>
              <a:latin typeface="+mj-lt"/>
            </a:endParaRPr>
          </a:p>
          <a:p>
            <a:r>
              <a:rPr lang="fr-FR" sz="2400" b="1" dirty="0">
                <a:solidFill>
                  <a:schemeClr val="bg1"/>
                </a:solidFill>
                <a:latin typeface="+mj-lt"/>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rPr>
              <a:t>Si des demandes ont été formulées sur plusieurs académies, l’ensemble des résultats est consultable.</a:t>
            </a:r>
            <a:endParaRPr lang="fr-FR" sz="1050" b="1" dirty="0">
              <a:solidFill>
                <a:schemeClr val="tx2">
                  <a:lumMod val="75000"/>
                </a:schemeClr>
              </a:solidFill>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rPr>
              <a:t>Connectez vous au service en ligne Orientation</a:t>
            </a: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rPr>
              <a:t>Connectez vous au service en ligne Orientation</a:t>
            </a: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rPr>
              <a:t>Connectez vous à votre compte </a:t>
            </a:r>
            <a:r>
              <a:rPr lang="fr-FR" sz="1600" b="1" dirty="0" err="1">
                <a:solidFill>
                  <a:schemeClr val="tx2">
                    <a:lumMod val="75000"/>
                  </a:schemeClr>
                </a:solidFill>
              </a:rPr>
              <a:t>ÉduConnect</a:t>
            </a:r>
            <a:r>
              <a:rPr lang="fr-FR" sz="1600" b="1" dirty="0">
                <a:solidFill>
                  <a:schemeClr val="tx2">
                    <a:lumMod val="75000"/>
                  </a:schemeClr>
                </a:solidFill>
              </a:rPr>
              <a:t> avec l’identifiant et le mot de passe transmis par le chef d’établissemen</a:t>
            </a:r>
            <a:r>
              <a:rPr lang="fr-FR" sz="1400" b="1" dirty="0">
                <a:solidFill>
                  <a:schemeClr val="tx2">
                    <a:lumMod val="75000"/>
                  </a:schemeClr>
                </a:solidFill>
              </a:rPr>
              <a:t>t.</a:t>
            </a:r>
            <a:br>
              <a:rPr lang="fr-FR" sz="1400" b="1" dirty="0">
                <a:solidFill>
                  <a:schemeClr val="tx2">
                    <a:lumMod val="75000"/>
                  </a:schemeClr>
                </a:solidFill>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rPr>
              <a:t>Connectez vous au service en ligne Orientation</a:t>
            </a: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rPr>
              <a:t>Connectez vous au service en ligne Orientation</a:t>
            </a: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pPr algn="ctr"/>
            <a:r>
              <a:rPr lang="fr-FR" sz="3200" b="1" dirty="0">
                <a:solidFill>
                  <a:schemeClr val="bg1"/>
                </a:solidFill>
              </a:rPr>
              <a:t>Suivez les étapes pour </a:t>
            </a:r>
            <a:r>
              <a:rPr lang="fr-FR" sz="3200" b="1" dirty="0" smtClean="0">
                <a:solidFill>
                  <a:schemeClr val="bg1"/>
                </a:solidFill>
              </a:rPr>
              <a:t>effectuer les démarches d’orientation </a:t>
            </a:r>
            <a:r>
              <a:rPr lang="fr-FR" sz="3200" b="1" dirty="0">
                <a:solidFill>
                  <a:schemeClr val="bg1"/>
                </a:solidFill>
              </a:rPr>
              <a:t>après la </a:t>
            </a:r>
            <a:r>
              <a:rPr lang="fr-FR" sz="3200" b="1" dirty="0" smtClean="0">
                <a:solidFill>
                  <a:schemeClr val="bg1"/>
                </a:solidFill>
              </a:rPr>
              <a:t>3</a:t>
            </a:r>
            <a:r>
              <a:rPr lang="fr-FR" sz="3200" b="1" baseline="30000" dirty="0" smtClean="0">
                <a:solidFill>
                  <a:schemeClr val="bg1"/>
                </a:solidFill>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rPr>
              <a:t>Suivez ces étapes successives pour </a:t>
            </a:r>
            <a:r>
              <a:rPr lang="fr-FR" sz="1400" b="1" dirty="0" smtClean="0">
                <a:solidFill>
                  <a:srgbClr val="00006D"/>
                </a:solidFill>
              </a:rPr>
              <a:t>effectuer les démarches d’orientation </a:t>
            </a:r>
            <a:r>
              <a:rPr lang="fr-FR" sz="1400" b="1" dirty="0">
                <a:solidFill>
                  <a:srgbClr val="00006D"/>
                </a:solidFill>
              </a:rPr>
              <a:t>après la 3</a:t>
            </a:r>
            <a:r>
              <a:rPr lang="fr-FR" sz="1400" b="1" baseline="30000" dirty="0">
                <a:solidFill>
                  <a:srgbClr val="00006D"/>
                </a:solidFill>
              </a:rPr>
              <a:t>e</a:t>
            </a:r>
            <a:r>
              <a:rPr lang="fr-FR" sz="1400" b="1" dirty="0">
                <a:solidFill>
                  <a:srgbClr val="00006D"/>
                </a:solidFill>
              </a:rPr>
              <a:t> </a:t>
            </a:r>
            <a:r>
              <a:rPr lang="fr-FR" sz="1400" b="1" dirty="0" smtClean="0">
                <a:solidFill>
                  <a:srgbClr val="00006D"/>
                </a:solidFill>
              </a:rPr>
              <a:t>pour </a:t>
            </a:r>
            <a:r>
              <a:rPr lang="fr-FR" sz="1400" b="1" dirty="0">
                <a:solidFill>
                  <a:srgbClr val="00006D"/>
                </a:solidFill>
              </a:rPr>
              <a:t>la rentrée 2025 :</a:t>
            </a:r>
          </a:p>
          <a:p>
            <a:pPr defTabSz="1219170">
              <a:lnSpc>
                <a:spcPct val="90000"/>
              </a:lnSpc>
              <a:spcBef>
                <a:spcPct val="0"/>
              </a:spcBef>
            </a:pPr>
            <a:endParaRPr lang="fr-FR" sz="1400" b="1" dirty="0">
              <a:solidFill>
                <a:srgbClr val="00006D"/>
              </a:solidFill>
            </a:endParaRPr>
          </a:p>
          <a:p>
            <a:pPr defTabSz="1219170">
              <a:lnSpc>
                <a:spcPct val="90000"/>
              </a:lnSpc>
              <a:spcBef>
                <a:spcPct val="0"/>
              </a:spcBef>
              <a:buClr>
                <a:srgbClr val="00006D"/>
              </a:buClr>
            </a:pPr>
            <a:r>
              <a:rPr lang="fr-FR" sz="1400" b="1" dirty="0" smtClean="0">
                <a:solidFill>
                  <a:srgbClr val="00006D"/>
                </a:solidFill>
              </a:rPr>
              <a:t>1.   Découvrez </a:t>
            </a:r>
            <a:r>
              <a:rPr lang="fr-FR" sz="1400" b="1" dirty="0">
                <a:solidFill>
                  <a:srgbClr val="00006D"/>
                </a:solidFill>
              </a:rPr>
              <a:t>les formations</a:t>
            </a:r>
          </a:p>
          <a:p>
            <a:pPr defTabSz="1219170">
              <a:lnSpc>
                <a:spcPct val="90000"/>
              </a:lnSpc>
              <a:spcBef>
                <a:spcPct val="0"/>
              </a:spcBef>
              <a:buClr>
                <a:schemeClr val="bg2"/>
              </a:buClr>
            </a:pPr>
            <a:r>
              <a:rPr lang="fr-FR" sz="1400" b="1" dirty="0" smtClean="0">
                <a:solidFill>
                  <a:srgbClr val="00006D"/>
                </a:solidFill>
              </a:rPr>
              <a:t>2.   Formulez </a:t>
            </a:r>
            <a:r>
              <a:rPr lang="fr-FR" sz="1400" b="1" dirty="0">
                <a:solidFill>
                  <a:srgbClr val="00006D"/>
                </a:solidFill>
              </a:rPr>
              <a:t>vos demandes</a:t>
            </a:r>
          </a:p>
          <a:p>
            <a:pPr defTabSz="1219170">
              <a:lnSpc>
                <a:spcPct val="90000"/>
              </a:lnSpc>
              <a:spcBef>
                <a:spcPct val="0"/>
              </a:spcBef>
              <a:buClr>
                <a:schemeClr val="bg2"/>
              </a:buClr>
            </a:pPr>
            <a:r>
              <a:rPr lang="fr-FR" sz="1400" b="1" dirty="0" smtClean="0">
                <a:solidFill>
                  <a:srgbClr val="00006D"/>
                </a:solidFill>
              </a:rPr>
              <a:t>3.   Répondez </a:t>
            </a:r>
            <a:r>
              <a:rPr lang="fr-FR" sz="1400" b="1" dirty="0">
                <a:solidFill>
                  <a:srgbClr val="00006D"/>
                </a:solidFill>
              </a:rPr>
              <a:t>aux propositions d’orientation </a:t>
            </a:r>
          </a:p>
          <a:p>
            <a:pPr defTabSz="1219170">
              <a:lnSpc>
                <a:spcPct val="90000"/>
              </a:lnSpc>
              <a:spcBef>
                <a:spcPct val="0"/>
              </a:spcBef>
              <a:buClr>
                <a:schemeClr val="bg2"/>
              </a:buClr>
            </a:pPr>
            <a:r>
              <a:rPr lang="fr-FR" sz="1400" b="1" dirty="0" smtClean="0">
                <a:solidFill>
                  <a:srgbClr val="00006D"/>
                </a:solidFill>
              </a:rPr>
              <a:t>4.   Consultez </a:t>
            </a:r>
            <a:r>
              <a:rPr lang="fr-FR" sz="1400" b="1" dirty="0">
                <a:solidFill>
                  <a:srgbClr val="00006D"/>
                </a:solidFill>
              </a:rPr>
              <a:t>les résultats d’admission</a:t>
            </a:r>
          </a:p>
          <a:p>
            <a:pPr defTabSz="1219170">
              <a:lnSpc>
                <a:spcPct val="90000"/>
              </a:lnSpc>
              <a:spcBef>
                <a:spcPct val="0"/>
              </a:spcBef>
              <a:buClr>
                <a:schemeClr val="bg2"/>
              </a:buClr>
            </a:pPr>
            <a:r>
              <a:rPr lang="fr-FR" sz="1400" b="1" dirty="0" smtClean="0">
                <a:solidFill>
                  <a:srgbClr val="00006D"/>
                </a:solidFill>
              </a:rPr>
              <a:t>5.   Procédez </a:t>
            </a:r>
            <a:r>
              <a:rPr lang="fr-FR" sz="1400" b="1" dirty="0">
                <a:solidFill>
                  <a:srgbClr val="00006D"/>
                </a:solidFill>
              </a:rPr>
              <a:t>à l’inscription </a:t>
            </a:r>
            <a:r>
              <a:rPr lang="fr-FR" sz="1400" b="1" dirty="0" smtClean="0">
                <a:solidFill>
                  <a:srgbClr val="00006D"/>
                </a:solidFill>
              </a:rPr>
              <a:t>dans </a:t>
            </a:r>
            <a:r>
              <a:rPr lang="fr-FR" sz="1400" b="1" dirty="0">
                <a:solidFill>
                  <a:srgbClr val="00006D"/>
                </a:solidFill>
              </a:rPr>
              <a:t>l’établissement </a:t>
            </a:r>
            <a:r>
              <a:rPr lang="fr-FR" sz="1400" b="1" dirty="0" smtClean="0">
                <a:solidFill>
                  <a:srgbClr val="00006D"/>
                </a:solidFill>
              </a:rPr>
              <a:t>   d’admission</a:t>
            </a:r>
            <a:endParaRPr lang="fr-FR" sz="1400" b="1" dirty="0">
              <a:solidFill>
                <a:srgbClr val="00006D"/>
              </a:solidFill>
            </a:endParaRPr>
          </a:p>
          <a:p>
            <a:pPr defTabSz="1219170">
              <a:lnSpc>
                <a:spcPct val="90000"/>
              </a:lnSpc>
              <a:spcBef>
                <a:spcPct val="0"/>
              </a:spcBef>
            </a:pPr>
            <a:endParaRPr lang="fr-FR" sz="1400" b="1" dirty="0">
              <a:solidFill>
                <a:srgbClr val="00006D"/>
              </a:solidFill>
            </a:endParaRPr>
          </a:p>
          <a:p>
            <a:pPr defTabSz="1219170">
              <a:lnSpc>
                <a:spcPct val="90000"/>
              </a:lnSpc>
              <a:spcBef>
                <a:spcPct val="0"/>
              </a:spcBef>
            </a:pPr>
            <a:endParaRPr lang="fr-FR" sz="1400" b="1" dirty="0">
              <a:solidFill>
                <a:srgbClr val="00006D"/>
              </a:solidFill>
              <a:cs typeface="Arial" panose="020B0604020202020204" pitchFamily="34" charset="0"/>
            </a:endParaRPr>
          </a:p>
          <a:p>
            <a:pPr defTabSz="1219170">
              <a:lnSpc>
                <a:spcPct val="90000"/>
              </a:lnSpc>
              <a:spcBef>
                <a:spcPct val="0"/>
              </a:spcBef>
            </a:pPr>
            <a:r>
              <a:rPr lang="fr-FR" sz="1400" b="1" dirty="0" smtClean="0">
                <a:solidFill>
                  <a:srgbClr val="00006D"/>
                </a:solidFill>
                <a:cs typeface="Arial" panose="020B0604020202020204" pitchFamily="34" charset="0"/>
              </a:rPr>
              <a:t>Les </a:t>
            </a:r>
            <a:r>
              <a:rPr lang="fr-FR" sz="1400" b="1" dirty="0">
                <a:solidFill>
                  <a:srgbClr val="00006D"/>
                </a:solidFill>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latin typeface="+mj-lt"/>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pPr algn="ctr"/>
            <a:r>
              <a:rPr lang="fr-FR" sz="3200" b="1" dirty="0">
                <a:solidFill>
                  <a:schemeClr val="bg1"/>
                </a:solidFill>
              </a:rPr>
              <a:t>Découvrez les formations </a:t>
            </a:r>
          </a:p>
          <a:p>
            <a:pPr algn="ctr"/>
            <a:r>
              <a:rPr lang="fr-FR" sz="3200" b="1" dirty="0">
                <a:solidFill>
                  <a:schemeClr val="bg1"/>
                </a:solidFill>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1130</TotalTime>
  <Words>485</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principal</cp:lastModifiedBy>
  <cp:revision>102</cp:revision>
  <dcterms:created xsi:type="dcterms:W3CDTF">2020-03-05T15:21:24Z</dcterms:created>
  <dcterms:modified xsi:type="dcterms:W3CDTF">2025-03-13T12:29:01Z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